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D0ED77-64CE-416F-ABB0-1B7701CEBEBF}" type="datetimeFigureOut">
              <a:rPr lang="en-US" smtClean="0"/>
              <a:pPr/>
              <a:t>12/21/2009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EB8BC9-B02C-4863-A285-F24703282EEA}"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CEB8BC9-B02C-4863-A285-F24703282EEA}" type="slidenum">
              <a:rPr lang="en-GB" smtClean="0"/>
              <a:pPr/>
              <a:t>8</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23E182E-111E-4A4A-956D-F30978E38CC3}" type="datetimeFigureOut">
              <a:rPr lang="en-US" smtClean="0"/>
              <a:pPr/>
              <a:t>12/21/2009</a:t>
            </a:fld>
            <a:endParaRPr lang="en-GB"/>
          </a:p>
        </p:txBody>
      </p:sp>
      <p:sp>
        <p:nvSpPr>
          <p:cNvPr id="17" name="Footer Placeholder 16"/>
          <p:cNvSpPr>
            <a:spLocks noGrp="1"/>
          </p:cNvSpPr>
          <p:nvPr>
            <p:ph type="ftr" sz="quarter" idx="11"/>
          </p:nvPr>
        </p:nvSpPr>
        <p:spPr/>
        <p:txBody>
          <a:bodyPr/>
          <a:lstStyle/>
          <a:p>
            <a:endParaRPr lang="en-GB"/>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EEC1C92-259F-408F-82CC-BD23A771E33B}" type="slidenum">
              <a:rPr lang="en-GB" smtClean="0"/>
              <a:pPr/>
              <a:t>‹#›</a:t>
            </a:fld>
            <a:endParaRPr lang="en-GB"/>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23E182E-111E-4A4A-956D-F30978E38CC3}" type="datetimeFigureOut">
              <a:rPr lang="en-US" smtClean="0"/>
              <a:pPr/>
              <a:t>12/21/2009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EC1C92-259F-408F-82CC-BD23A771E33B}"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CEEC1C92-259F-408F-82CC-BD23A771E33B}" type="slidenum">
              <a:rPr lang="en-GB" smtClean="0"/>
              <a:pPr/>
              <a:t>‹#›</a:t>
            </a:fld>
            <a:endParaRPr lang="en-GB"/>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23E182E-111E-4A4A-956D-F30978E38CC3}" type="datetimeFigureOut">
              <a:rPr lang="en-US" smtClean="0"/>
              <a:pPr/>
              <a:t>12/21/2009</a:t>
            </a:fld>
            <a:endParaRPr lang="en-GB"/>
          </a:p>
        </p:txBody>
      </p:sp>
      <p:sp>
        <p:nvSpPr>
          <p:cNvPr id="5" name="Footer Placeholder 4"/>
          <p:cNvSpPr>
            <a:spLocks noGrp="1"/>
          </p:cNvSpPr>
          <p:nvPr>
            <p:ph type="ftr" sz="quarter" idx="11"/>
          </p:nvPr>
        </p:nvSpPr>
        <p:spPr/>
        <p:txBody>
          <a:bodyPr/>
          <a:lstStyle/>
          <a:p>
            <a:endParaRPr lang="en-GB"/>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23E182E-111E-4A4A-956D-F30978E38CC3}" type="datetimeFigureOut">
              <a:rPr lang="en-US" smtClean="0"/>
              <a:pPr/>
              <a:t>12/21/2009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4361688" y="1026372"/>
            <a:ext cx="457200" cy="441325"/>
          </a:xfrm>
        </p:spPr>
        <p:txBody>
          <a:bodyPr/>
          <a:lstStyle/>
          <a:p>
            <a:fld id="{CEEC1C92-259F-408F-82CC-BD23A771E33B}" type="slidenum">
              <a:rPr lang="en-GB" smtClean="0"/>
              <a:pPr/>
              <a:t>‹#›</a:t>
            </a:fld>
            <a:endParaRPr lang="en-GB"/>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GB"/>
          </a:p>
        </p:txBody>
      </p:sp>
      <p:sp>
        <p:nvSpPr>
          <p:cNvPr id="4" name="Date Placeholder 3"/>
          <p:cNvSpPr>
            <a:spLocks noGrp="1"/>
          </p:cNvSpPr>
          <p:nvPr>
            <p:ph type="dt" sz="half" idx="10"/>
          </p:nvPr>
        </p:nvSpPr>
        <p:spPr/>
        <p:txBody>
          <a:bodyPr/>
          <a:lstStyle/>
          <a:p>
            <a:fld id="{D23E182E-111E-4A4A-956D-F30978E38CC3}" type="datetimeFigureOut">
              <a:rPr lang="en-US" smtClean="0"/>
              <a:pPr/>
              <a:t>12/21/2009</a:t>
            </a:fld>
            <a:endParaRPr lang="en-GB"/>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EEC1C92-259F-408F-82CC-BD23A771E33B}" type="slidenum">
              <a:rPr lang="en-GB" smtClean="0"/>
              <a:pPr/>
              <a:t>‹#›</a:t>
            </a:fld>
            <a:endParaRPr lang="en-GB"/>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D23E182E-111E-4A4A-956D-F30978E38CC3}" type="datetimeFigureOut">
              <a:rPr lang="en-US" smtClean="0"/>
              <a:pPr/>
              <a:t>12/21/2009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EC1C92-259F-408F-82CC-BD23A771E33B}" type="slidenum">
              <a:rPr lang="en-GB" smtClean="0"/>
              <a:pPr/>
              <a:t>‹#›</a:t>
            </a:fld>
            <a:endParaRPr lang="en-GB"/>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23E182E-111E-4A4A-956D-F30978E38CC3}" type="datetimeFigureOut">
              <a:rPr lang="en-US" smtClean="0"/>
              <a:pPr/>
              <a:t>12/21/2009</a:t>
            </a:fld>
            <a:endParaRPr lang="en-GB"/>
          </a:p>
        </p:txBody>
      </p:sp>
      <p:sp>
        <p:nvSpPr>
          <p:cNvPr id="8" name="Footer Placeholder 7"/>
          <p:cNvSpPr>
            <a:spLocks noGrp="1"/>
          </p:cNvSpPr>
          <p:nvPr>
            <p:ph type="ftr" sz="quarter" idx="11"/>
          </p:nvPr>
        </p:nvSpPr>
        <p:spPr>
          <a:xfrm>
            <a:off x="304800" y="6409944"/>
            <a:ext cx="3581400" cy="365760"/>
          </a:xfrm>
        </p:spPr>
        <p:txBody>
          <a:bodyPr/>
          <a:lstStyle/>
          <a:p>
            <a:endParaRPr lang="en-GB"/>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CEEC1C92-259F-408F-82CC-BD23A771E33B}" type="slidenum">
              <a:rPr lang="en-GB" smtClean="0"/>
              <a:pPr/>
              <a:t>‹#›</a:t>
            </a:fld>
            <a:endParaRPr lang="en-GB"/>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23E182E-111E-4A4A-956D-F30978E38CC3}" type="datetimeFigureOut">
              <a:rPr lang="en-US" smtClean="0"/>
              <a:pPr/>
              <a:t>12/21/2009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4343400" y="1036020"/>
            <a:ext cx="457200" cy="441325"/>
          </a:xfrm>
        </p:spPr>
        <p:txBody>
          <a:bodyPr/>
          <a:lstStyle/>
          <a:p>
            <a:fld id="{CEEC1C92-259F-408F-82CC-BD23A771E33B}"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D23E182E-111E-4A4A-956D-F30978E38CC3}" type="datetimeFigureOut">
              <a:rPr lang="en-US" smtClean="0"/>
              <a:pPr/>
              <a:t>12/21/2009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EEC1C92-259F-408F-82CC-BD23A771E33B}"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CEEC1C92-259F-408F-82CC-BD23A771E33B}" type="slidenum">
              <a:rPr lang="en-GB" smtClean="0"/>
              <a:pPr/>
              <a:t>‹#›</a:t>
            </a:fld>
            <a:endParaRPr lang="en-GB"/>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D23E182E-111E-4A4A-956D-F30978E38CC3}" type="datetimeFigureOut">
              <a:rPr lang="en-US" smtClean="0"/>
              <a:pPr/>
              <a:t>12/21/2009</a:t>
            </a:fld>
            <a:endParaRPr lang="en-GB"/>
          </a:p>
        </p:txBody>
      </p:sp>
      <p:sp>
        <p:nvSpPr>
          <p:cNvPr id="6" name="Footer Placeholder 5"/>
          <p:cNvSpPr>
            <a:spLocks noGrp="1"/>
          </p:cNvSpPr>
          <p:nvPr>
            <p:ph type="ftr" sz="quarter" idx="11"/>
          </p:nvPr>
        </p:nvSpPr>
        <p:spPr>
          <a:xfrm>
            <a:off x="301752" y="6410848"/>
            <a:ext cx="3383280" cy="365760"/>
          </a:xfrm>
        </p:spPr>
        <p:txBody>
          <a:bodyPr/>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CEEC1C92-259F-408F-82CC-BD23A771E33B}" type="slidenum">
              <a:rPr lang="en-GB" smtClean="0"/>
              <a:pPr/>
              <a:t>‹#›</a:t>
            </a:fld>
            <a:endParaRPr lang="en-GB"/>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D23E182E-111E-4A4A-956D-F30978E38CC3}" type="datetimeFigureOut">
              <a:rPr lang="en-US" smtClean="0"/>
              <a:pPr/>
              <a:t>12/21/2009</a:t>
            </a:fld>
            <a:endParaRPr lang="en-GB"/>
          </a:p>
        </p:txBody>
      </p:sp>
      <p:sp>
        <p:nvSpPr>
          <p:cNvPr id="6" name="Footer Placeholder 5"/>
          <p:cNvSpPr>
            <a:spLocks noGrp="1"/>
          </p:cNvSpPr>
          <p:nvPr>
            <p:ph type="ftr" sz="quarter" idx="11"/>
          </p:nvPr>
        </p:nvSpPr>
        <p:spPr>
          <a:xfrm>
            <a:off x="301752" y="6410848"/>
            <a:ext cx="3584448" cy="365760"/>
          </a:xfrm>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23E182E-111E-4A4A-956D-F30978E38CC3}" type="datetimeFigureOut">
              <a:rPr lang="en-US" smtClean="0"/>
              <a:pPr/>
              <a:t>12/21/2009</a:t>
            </a:fld>
            <a:endParaRPr lang="en-GB"/>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GB"/>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EEC1C92-259F-408F-82CC-BD23A771E33B}" type="slidenum">
              <a:rPr lang="en-GB" smtClean="0"/>
              <a:pPr/>
              <a:t>‹#›</a:t>
            </a:fld>
            <a:endParaRPr lang="en-GB"/>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FUNCTIONALISM</a:t>
            </a:r>
            <a:endParaRPr lang="en-GB" dirty="0"/>
          </a:p>
        </p:txBody>
      </p:sp>
      <p:pic>
        <p:nvPicPr>
          <p:cNvPr id="1026" name="Picture 2"/>
          <p:cNvPicPr>
            <a:picLocks noGrp="1" noChangeAspect="1" noChangeArrowheads="1"/>
          </p:cNvPicPr>
          <p:nvPr>
            <p:ph sz="half" idx="1"/>
          </p:nvPr>
        </p:nvPicPr>
        <p:blipFill>
          <a:blip r:embed="rId2"/>
          <a:stretch>
            <a:fillRect/>
          </a:stretch>
        </p:blipFill>
        <p:spPr bwMode="auto">
          <a:xfrm>
            <a:off x="1000100" y="2428868"/>
            <a:ext cx="2714644" cy="2500330"/>
          </a:xfrm>
          <a:prstGeom prst="rect">
            <a:avLst/>
          </a:prstGeom>
          <a:noFill/>
          <a:ln w="9525">
            <a:noFill/>
            <a:miter lim="800000"/>
            <a:headEnd/>
            <a:tailEnd/>
          </a:ln>
          <a:effectLst/>
        </p:spPr>
      </p:pic>
      <p:sp>
        <p:nvSpPr>
          <p:cNvPr id="7" name="Text Placeholder 6"/>
          <p:cNvSpPr>
            <a:spLocks noGrp="1"/>
          </p:cNvSpPr>
          <p:nvPr>
            <p:ph sz="half" idx="2"/>
          </p:nvPr>
        </p:nvSpPr>
        <p:spPr/>
        <p:txBody>
          <a:bodyPr/>
          <a:lstStyle/>
          <a:p>
            <a:r>
              <a:rPr lang="en-GB" dirty="0" smtClean="0"/>
              <a:t>Durkheim</a:t>
            </a:r>
          </a:p>
          <a:p>
            <a:endParaRPr lang="en-GB" dirty="0" smtClean="0"/>
          </a:p>
          <a:p>
            <a:r>
              <a:rPr lang="en-GB" dirty="0" smtClean="0"/>
              <a:t>Social cement</a:t>
            </a:r>
          </a:p>
          <a:p>
            <a:r>
              <a:rPr lang="en-GB" dirty="0" smtClean="0"/>
              <a:t>Rituals, ceremonies and beliefs</a:t>
            </a:r>
          </a:p>
          <a:p>
            <a:r>
              <a:rPr lang="en-GB" dirty="0" smtClean="0"/>
              <a:t>‘Collective conscience’</a:t>
            </a:r>
          </a:p>
          <a:p>
            <a:r>
              <a:rPr lang="en-GB" dirty="0" smtClean="0"/>
              <a:t>Symbols</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FEMINISM</a:t>
            </a:r>
            <a:endParaRPr lang="en-GB" dirty="0"/>
          </a:p>
        </p:txBody>
      </p:sp>
      <p:sp>
        <p:nvSpPr>
          <p:cNvPr id="4" name="Content Placeholder 3"/>
          <p:cNvSpPr>
            <a:spLocks noGrp="1"/>
          </p:cNvSpPr>
          <p:nvPr>
            <p:ph sz="half" idx="2"/>
          </p:nvPr>
        </p:nvSpPr>
        <p:spPr/>
        <p:txBody>
          <a:bodyPr/>
          <a:lstStyle/>
          <a:p>
            <a:r>
              <a:rPr lang="en-GB" dirty="0" smtClean="0"/>
              <a:t>Eve</a:t>
            </a:r>
          </a:p>
          <a:p>
            <a:r>
              <a:rPr lang="en-GB" dirty="0" smtClean="0"/>
              <a:t>Salome</a:t>
            </a:r>
          </a:p>
          <a:p>
            <a:r>
              <a:rPr lang="en-GB" dirty="0" smtClean="0"/>
              <a:t>Delilah</a:t>
            </a:r>
          </a:p>
          <a:p>
            <a:r>
              <a:rPr lang="en-GB" dirty="0" smtClean="0"/>
              <a:t>Mary Magdalene</a:t>
            </a:r>
          </a:p>
          <a:p>
            <a:r>
              <a:rPr lang="en-GB" dirty="0" smtClean="0"/>
              <a:t>Virgin Mary</a:t>
            </a:r>
          </a:p>
          <a:p>
            <a:endParaRPr lang="en-GB" dirty="0" smtClean="0"/>
          </a:p>
          <a:p>
            <a:endParaRPr lang="en-GB" dirty="0"/>
          </a:p>
        </p:txBody>
      </p:sp>
      <p:pic>
        <p:nvPicPr>
          <p:cNvPr id="2050" name="Picture 2"/>
          <p:cNvPicPr>
            <a:picLocks noGrp="1" noChangeAspect="1" noChangeArrowheads="1"/>
          </p:cNvPicPr>
          <p:nvPr>
            <p:ph sz="half" idx="1"/>
          </p:nvPr>
        </p:nvPicPr>
        <p:blipFill>
          <a:blip r:embed="rId2"/>
          <a:srcRect/>
          <a:stretch>
            <a:fillRect/>
          </a:stretch>
        </p:blipFill>
        <p:spPr bwMode="auto">
          <a:xfrm>
            <a:off x="928662" y="1714488"/>
            <a:ext cx="1019175" cy="13335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2500298" y="1785926"/>
            <a:ext cx="1047750" cy="1209675"/>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714348" y="3500438"/>
            <a:ext cx="1071570" cy="1309688"/>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a:srcRect/>
          <a:stretch>
            <a:fillRect/>
          </a:stretch>
        </p:blipFill>
        <p:spPr bwMode="auto">
          <a:xfrm>
            <a:off x="2500298" y="3714752"/>
            <a:ext cx="1314450" cy="1000125"/>
          </a:xfrm>
          <a:prstGeom prst="rect">
            <a:avLst/>
          </a:prstGeom>
          <a:noFill/>
          <a:ln w="9525">
            <a:noFill/>
            <a:miter lim="800000"/>
            <a:headEnd/>
            <a:tailEnd/>
          </a:ln>
          <a:effectLst/>
        </p:spPr>
      </p:pic>
      <p:pic>
        <p:nvPicPr>
          <p:cNvPr id="2054" name="Picture 6"/>
          <p:cNvPicPr>
            <a:picLocks noChangeAspect="1" noChangeArrowheads="1"/>
          </p:cNvPicPr>
          <p:nvPr/>
        </p:nvPicPr>
        <p:blipFill>
          <a:blip r:embed="rId6"/>
          <a:srcRect/>
          <a:stretch>
            <a:fillRect/>
          </a:stretch>
        </p:blipFill>
        <p:spPr bwMode="auto">
          <a:xfrm>
            <a:off x="1714480" y="4929198"/>
            <a:ext cx="971550" cy="1209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Freedom or oppression?</a:t>
            </a:r>
            <a:endParaRPr lang="en-GB" dirty="0"/>
          </a:p>
        </p:txBody>
      </p:sp>
      <p:sp>
        <p:nvSpPr>
          <p:cNvPr id="6" name="Content Placeholder 5"/>
          <p:cNvSpPr>
            <a:spLocks noGrp="1"/>
          </p:cNvSpPr>
          <p:nvPr>
            <p:ph sz="half" idx="2"/>
          </p:nvPr>
        </p:nvSpPr>
        <p:spPr/>
        <p:txBody>
          <a:bodyPr/>
          <a:lstStyle/>
          <a:p>
            <a:r>
              <a:rPr lang="en-GB" dirty="0" smtClean="0"/>
              <a:t>‘Tell the faithful women to lower their gaze and guard their private parts and not display their beauty except what is apparent of it, and to extend their scarf to cover their bosom’ </a:t>
            </a:r>
          </a:p>
          <a:p>
            <a:endParaRPr lang="en-GB" dirty="0" smtClean="0"/>
          </a:p>
          <a:p>
            <a:r>
              <a:rPr lang="en-GB" dirty="0" smtClean="0"/>
              <a:t>Koran, 24:31</a:t>
            </a:r>
            <a:endParaRPr lang="en-GB" dirty="0"/>
          </a:p>
        </p:txBody>
      </p:sp>
      <p:pic>
        <p:nvPicPr>
          <p:cNvPr id="3074" name="Picture 2"/>
          <p:cNvPicPr>
            <a:picLocks noGrp="1" noChangeAspect="1" noChangeArrowheads="1"/>
          </p:cNvPicPr>
          <p:nvPr>
            <p:ph sz="half" idx="1"/>
          </p:nvPr>
        </p:nvPicPr>
        <p:blipFill>
          <a:blip r:embed="rId2"/>
          <a:srcRect/>
          <a:stretch>
            <a:fillRect/>
          </a:stretch>
        </p:blipFill>
        <p:spPr bwMode="auto">
          <a:xfrm>
            <a:off x="1071538" y="1785926"/>
            <a:ext cx="1219200" cy="809625"/>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1000100" y="3786190"/>
            <a:ext cx="1571636" cy="10334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POSTMODERNISM</a:t>
            </a:r>
            <a:endParaRPr lang="en-GB" dirty="0"/>
          </a:p>
        </p:txBody>
      </p:sp>
      <p:sp>
        <p:nvSpPr>
          <p:cNvPr id="3" name="Content Placeholder 2"/>
          <p:cNvSpPr>
            <a:spLocks noGrp="1"/>
          </p:cNvSpPr>
          <p:nvPr>
            <p:ph sz="quarter" idx="1"/>
          </p:nvPr>
        </p:nvSpPr>
        <p:spPr/>
        <p:txBody>
          <a:bodyPr/>
          <a:lstStyle/>
          <a:p>
            <a:r>
              <a:rPr lang="en-GB" dirty="0" smtClean="0"/>
              <a:t>No ‘meta-narratives’</a:t>
            </a:r>
          </a:p>
          <a:p>
            <a:r>
              <a:rPr lang="en-GB" dirty="0" smtClean="0"/>
              <a:t>Moral relativity</a:t>
            </a:r>
          </a:p>
          <a:p>
            <a:r>
              <a:rPr lang="en-GB" dirty="0" smtClean="0"/>
              <a:t>No certainty</a:t>
            </a:r>
          </a:p>
          <a:p>
            <a:r>
              <a:rPr lang="en-GB" dirty="0" smtClean="0"/>
              <a:t>Spiritual shopping</a:t>
            </a:r>
          </a:p>
          <a:p>
            <a:r>
              <a:rPr lang="en-GB" dirty="0" smtClean="0"/>
              <a:t>Consumerism</a:t>
            </a:r>
          </a:p>
          <a:p>
            <a:r>
              <a:rPr lang="en-GB" dirty="0" smtClean="0"/>
              <a:t>Multi-</a:t>
            </a:r>
            <a:r>
              <a:rPr lang="en-GB" dirty="0" err="1" smtClean="0"/>
              <a:t>culturalism</a:t>
            </a:r>
            <a:endParaRPr lang="en-GB" dirty="0" smtClean="0"/>
          </a:p>
          <a:p>
            <a:r>
              <a:rPr lang="en-GB" dirty="0" smtClean="0"/>
              <a:t>Globalisation and ‘shrinking world’</a:t>
            </a:r>
          </a:p>
          <a:p>
            <a:r>
              <a:rPr lang="en-GB" dirty="0" smtClean="0"/>
              <a:t>The religious market</a:t>
            </a:r>
          </a:p>
          <a:p>
            <a:r>
              <a:rPr lang="en-GB" dirty="0" smtClean="0"/>
              <a:t>The privatisation of religion</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Content Placeholder 3"/>
          <p:cNvSpPr>
            <a:spLocks noGrp="1"/>
          </p:cNvSpPr>
          <p:nvPr>
            <p:ph sz="half" idx="2"/>
          </p:nvPr>
        </p:nvSpPr>
        <p:spPr/>
        <p:txBody>
          <a:bodyPr/>
          <a:lstStyle/>
          <a:p>
            <a:r>
              <a:rPr lang="en-GB" dirty="0" smtClean="0"/>
              <a:t>Why would Durkheim see these rituals as creating unity in the social group?</a:t>
            </a:r>
            <a:endParaRPr lang="en-GB" dirty="0"/>
          </a:p>
        </p:txBody>
      </p:sp>
      <p:pic>
        <p:nvPicPr>
          <p:cNvPr id="2050" name="Picture 2"/>
          <p:cNvPicPr>
            <a:picLocks noGrp="1" noChangeAspect="1" noChangeArrowheads="1"/>
          </p:cNvPicPr>
          <p:nvPr>
            <p:ph sz="half" idx="1"/>
          </p:nvPr>
        </p:nvPicPr>
        <p:blipFill>
          <a:blip r:embed="rId2"/>
          <a:srcRect/>
          <a:stretch>
            <a:fillRect/>
          </a:stretch>
        </p:blipFill>
        <p:spPr bwMode="auto">
          <a:xfrm>
            <a:off x="1000100" y="1714488"/>
            <a:ext cx="1571636" cy="962027"/>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928662" y="3214686"/>
            <a:ext cx="1500198" cy="962025"/>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714348" y="4714884"/>
            <a:ext cx="1785950" cy="10001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Content Placeholder 3"/>
          <p:cNvSpPr>
            <a:spLocks noGrp="1"/>
          </p:cNvSpPr>
          <p:nvPr>
            <p:ph sz="half" idx="2"/>
          </p:nvPr>
        </p:nvSpPr>
        <p:spPr/>
        <p:txBody>
          <a:bodyPr/>
          <a:lstStyle/>
          <a:p>
            <a:r>
              <a:rPr lang="en-GB" dirty="0" smtClean="0"/>
              <a:t>Malinowski</a:t>
            </a:r>
          </a:p>
          <a:p>
            <a:r>
              <a:rPr lang="en-GB" dirty="0" smtClean="0"/>
              <a:t>Religion as a response to anxiety/tension</a:t>
            </a:r>
          </a:p>
          <a:p>
            <a:r>
              <a:rPr lang="en-GB" dirty="0" smtClean="0"/>
              <a:t>Helps to deal with life crises</a:t>
            </a:r>
          </a:p>
          <a:p>
            <a:r>
              <a:rPr lang="en-GB" dirty="0" smtClean="0"/>
              <a:t>Re-integrates social group</a:t>
            </a:r>
          </a:p>
          <a:p>
            <a:r>
              <a:rPr lang="en-GB" dirty="0" smtClean="0"/>
              <a:t>Religious ritual associated with threats to survival</a:t>
            </a:r>
            <a:endParaRPr lang="en-GB" dirty="0"/>
          </a:p>
        </p:txBody>
      </p:sp>
      <p:pic>
        <p:nvPicPr>
          <p:cNvPr id="3074" name="Picture 2"/>
          <p:cNvPicPr>
            <a:picLocks noGrp="1" noChangeAspect="1" noChangeArrowheads="1"/>
          </p:cNvPicPr>
          <p:nvPr>
            <p:ph sz="half" idx="1"/>
          </p:nvPr>
        </p:nvPicPr>
        <p:blipFill>
          <a:blip r:embed="rId2"/>
          <a:srcRect/>
          <a:stretch>
            <a:fillRect/>
          </a:stretch>
        </p:blipFill>
        <p:spPr bwMode="auto">
          <a:xfrm>
            <a:off x="1071538" y="1857364"/>
            <a:ext cx="1214446" cy="15001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PARSONS</a:t>
            </a:r>
            <a:endParaRPr lang="en-GB" dirty="0"/>
          </a:p>
        </p:txBody>
      </p:sp>
      <p:sp>
        <p:nvSpPr>
          <p:cNvPr id="4" name="Content Placeholder 3"/>
          <p:cNvSpPr>
            <a:spLocks noGrp="1"/>
          </p:cNvSpPr>
          <p:nvPr>
            <p:ph sz="half" idx="2"/>
          </p:nvPr>
        </p:nvSpPr>
        <p:spPr/>
        <p:txBody>
          <a:bodyPr/>
          <a:lstStyle/>
          <a:p>
            <a:r>
              <a:rPr lang="en-GB" dirty="0" smtClean="0"/>
              <a:t>Generates social solidarity and stability</a:t>
            </a:r>
          </a:p>
          <a:p>
            <a:r>
              <a:rPr lang="en-GB" dirty="0" smtClean="0"/>
              <a:t>Answers to big questions</a:t>
            </a:r>
          </a:p>
          <a:p>
            <a:r>
              <a:rPr lang="en-GB" dirty="0" smtClean="0"/>
              <a:t>Core values backed up by reference to higher power</a:t>
            </a:r>
          </a:p>
          <a:p>
            <a:r>
              <a:rPr lang="en-GB" dirty="0" smtClean="0"/>
              <a:t>Legitimises norms and values</a:t>
            </a:r>
          </a:p>
          <a:p>
            <a:r>
              <a:rPr lang="en-GB" dirty="0" smtClean="0"/>
              <a:t>Maintains consensus</a:t>
            </a:r>
            <a:endParaRPr lang="en-GB" dirty="0"/>
          </a:p>
        </p:txBody>
      </p:sp>
      <p:pic>
        <p:nvPicPr>
          <p:cNvPr id="4098" name="Picture 2"/>
          <p:cNvPicPr>
            <a:picLocks noGrp="1" noChangeAspect="1" noChangeArrowheads="1"/>
          </p:cNvPicPr>
          <p:nvPr>
            <p:ph sz="half" idx="1"/>
          </p:nvPr>
        </p:nvPicPr>
        <p:blipFill>
          <a:blip r:embed="rId2"/>
          <a:srcRect/>
          <a:stretch>
            <a:fillRect/>
          </a:stretch>
        </p:blipFill>
        <p:spPr bwMode="auto">
          <a:xfrm>
            <a:off x="1071538" y="2643183"/>
            <a:ext cx="2214578" cy="25003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BELLAH</a:t>
            </a:r>
            <a:endParaRPr lang="en-GB" dirty="0"/>
          </a:p>
        </p:txBody>
      </p:sp>
      <p:sp>
        <p:nvSpPr>
          <p:cNvPr id="4" name="Content Placeholder 3"/>
          <p:cNvSpPr>
            <a:spLocks noGrp="1"/>
          </p:cNvSpPr>
          <p:nvPr>
            <p:ph sz="half" idx="2"/>
          </p:nvPr>
        </p:nvSpPr>
        <p:spPr/>
        <p:txBody>
          <a:bodyPr/>
          <a:lstStyle/>
          <a:p>
            <a:r>
              <a:rPr lang="en-GB" dirty="0" smtClean="0"/>
              <a:t>In a multi-faith society a ‘civil religion’ develops</a:t>
            </a:r>
          </a:p>
          <a:p>
            <a:r>
              <a:rPr lang="en-GB" dirty="0" smtClean="0"/>
              <a:t>People bound together by faith in their nationality</a:t>
            </a:r>
          </a:p>
          <a:p>
            <a:r>
              <a:rPr lang="en-GB" dirty="0" smtClean="0"/>
              <a:t>‘God Bless America’</a:t>
            </a:r>
            <a:endParaRPr lang="en-GB" dirty="0"/>
          </a:p>
        </p:txBody>
      </p:sp>
      <p:pic>
        <p:nvPicPr>
          <p:cNvPr id="5122" name="Picture 2"/>
          <p:cNvPicPr>
            <a:picLocks noGrp="1" noChangeAspect="1" noChangeArrowheads="1"/>
          </p:cNvPicPr>
          <p:nvPr>
            <p:ph sz="half" idx="1"/>
          </p:nvPr>
        </p:nvPicPr>
        <p:blipFill>
          <a:blip r:embed="rId2"/>
          <a:srcRect/>
          <a:stretch>
            <a:fillRect/>
          </a:stretch>
        </p:blipFill>
        <p:spPr bwMode="auto">
          <a:xfrm>
            <a:off x="1357290" y="2643182"/>
            <a:ext cx="2214578" cy="20002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MARXISM</a:t>
            </a:r>
            <a:endParaRPr lang="en-GB" dirty="0"/>
          </a:p>
        </p:txBody>
      </p:sp>
      <p:sp>
        <p:nvSpPr>
          <p:cNvPr id="4" name="Content Placeholder 3"/>
          <p:cNvSpPr>
            <a:spLocks noGrp="1"/>
          </p:cNvSpPr>
          <p:nvPr>
            <p:ph sz="half" idx="2"/>
          </p:nvPr>
        </p:nvSpPr>
        <p:spPr/>
        <p:txBody>
          <a:bodyPr>
            <a:normAutofit lnSpcReduction="10000"/>
          </a:bodyPr>
          <a:lstStyle/>
          <a:p>
            <a:r>
              <a:rPr lang="en-GB" dirty="0" smtClean="0"/>
              <a:t>Religion fulfils functions for the ruling class</a:t>
            </a:r>
          </a:p>
          <a:p>
            <a:r>
              <a:rPr lang="en-GB" dirty="0" smtClean="0"/>
              <a:t>Ideology</a:t>
            </a:r>
          </a:p>
          <a:p>
            <a:r>
              <a:rPr lang="en-GB" dirty="0" smtClean="0"/>
              <a:t>Social control</a:t>
            </a:r>
          </a:p>
          <a:p>
            <a:r>
              <a:rPr lang="en-GB" dirty="0" smtClean="0"/>
              <a:t>Keeps subordinate classes in their place</a:t>
            </a:r>
          </a:p>
          <a:p>
            <a:r>
              <a:rPr lang="en-GB" dirty="0" smtClean="0"/>
              <a:t>Keeps the workers in ‘false class consciousness’</a:t>
            </a:r>
          </a:p>
          <a:p>
            <a:r>
              <a:rPr lang="en-GB" dirty="0" smtClean="0"/>
              <a:t>Justifies social inequality</a:t>
            </a:r>
          </a:p>
          <a:p>
            <a:r>
              <a:rPr lang="en-GB" dirty="0" smtClean="0"/>
              <a:t>Ideological conditioning device</a:t>
            </a:r>
            <a:endParaRPr lang="en-GB" dirty="0"/>
          </a:p>
        </p:txBody>
      </p:sp>
      <p:pic>
        <p:nvPicPr>
          <p:cNvPr id="6147" name="Picture 3"/>
          <p:cNvPicPr>
            <a:picLocks noGrp="1" noChangeAspect="1" noChangeArrowheads="1"/>
          </p:cNvPicPr>
          <p:nvPr>
            <p:ph sz="half" idx="1"/>
          </p:nvPr>
        </p:nvPicPr>
        <p:blipFill>
          <a:blip r:embed="rId2"/>
          <a:srcRect/>
          <a:stretch>
            <a:fillRect/>
          </a:stretch>
        </p:blipFill>
        <p:spPr bwMode="auto">
          <a:xfrm>
            <a:off x="1000100" y="2428868"/>
            <a:ext cx="2286016" cy="221457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Opium of the people………</a:t>
            </a:r>
            <a:endParaRPr lang="en-GB" dirty="0"/>
          </a:p>
        </p:txBody>
      </p:sp>
      <p:sp>
        <p:nvSpPr>
          <p:cNvPr id="4" name="Content Placeholder 3"/>
          <p:cNvSpPr>
            <a:spLocks noGrp="1"/>
          </p:cNvSpPr>
          <p:nvPr>
            <p:ph sz="half" idx="2"/>
          </p:nvPr>
        </p:nvSpPr>
        <p:spPr/>
        <p:txBody>
          <a:bodyPr/>
          <a:lstStyle/>
          <a:p>
            <a:r>
              <a:rPr lang="en-GB" dirty="0" smtClean="0"/>
              <a:t>‘Opiate of the masses</a:t>
            </a:r>
            <a:r>
              <a:rPr lang="en-GB" dirty="0" smtClean="0"/>
              <a:t>’ to deal </a:t>
            </a:r>
            <a:r>
              <a:rPr lang="en-GB" smtClean="0"/>
              <a:t>with alienation</a:t>
            </a:r>
            <a:endParaRPr lang="en-GB" dirty="0" smtClean="0"/>
          </a:p>
          <a:p>
            <a:r>
              <a:rPr lang="en-GB" dirty="0" smtClean="0"/>
              <a:t>Mystification</a:t>
            </a:r>
          </a:p>
          <a:p>
            <a:r>
              <a:rPr lang="en-GB" dirty="0" smtClean="0"/>
              <a:t>Legitimising inequality</a:t>
            </a:r>
          </a:p>
          <a:p>
            <a:r>
              <a:rPr lang="en-GB" dirty="0" smtClean="0"/>
              <a:t>Church and state closely tied</a:t>
            </a:r>
            <a:endParaRPr lang="en-GB" dirty="0"/>
          </a:p>
        </p:txBody>
      </p:sp>
      <p:pic>
        <p:nvPicPr>
          <p:cNvPr id="7171" name="Picture 3"/>
          <p:cNvPicPr>
            <a:picLocks noGrp="1" noChangeAspect="1" noChangeArrowheads="1"/>
          </p:cNvPicPr>
          <p:nvPr>
            <p:ph sz="half" idx="1"/>
          </p:nvPr>
        </p:nvPicPr>
        <p:blipFill>
          <a:blip r:embed="rId2"/>
          <a:srcRect/>
          <a:stretch>
            <a:fillRect/>
          </a:stretch>
        </p:blipFill>
        <p:spPr bwMode="auto">
          <a:xfrm>
            <a:off x="301625" y="2369114"/>
            <a:ext cx="4038600" cy="26865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a:t>
            </a:r>
            <a:endParaRPr lang="en-GB" dirty="0"/>
          </a:p>
        </p:txBody>
      </p:sp>
      <p:sp>
        <p:nvSpPr>
          <p:cNvPr id="4" name="Content Placeholder 3"/>
          <p:cNvSpPr>
            <a:spLocks noGrp="1"/>
          </p:cNvSpPr>
          <p:nvPr>
            <p:ph sz="half" idx="2"/>
          </p:nvPr>
        </p:nvSpPr>
        <p:spPr/>
        <p:txBody>
          <a:bodyPr>
            <a:normAutofit lnSpcReduction="10000"/>
          </a:bodyPr>
          <a:lstStyle/>
          <a:p>
            <a:r>
              <a:rPr lang="en-GB" dirty="0" smtClean="0"/>
              <a:t>Church of England = the ‘Tory party at prayer’</a:t>
            </a:r>
          </a:p>
          <a:p>
            <a:r>
              <a:rPr lang="en-GB" dirty="0" smtClean="0"/>
              <a:t>Catholic church and barrier to social change in developing countries</a:t>
            </a:r>
          </a:p>
          <a:p>
            <a:r>
              <a:rPr lang="en-GB" dirty="0" smtClean="0"/>
              <a:t>USA rightwing associated with fundamentalism</a:t>
            </a:r>
          </a:p>
          <a:p>
            <a:r>
              <a:rPr lang="en-GB" dirty="0" smtClean="0"/>
              <a:t>Catholic church in Poland overthrew communism</a:t>
            </a:r>
          </a:p>
          <a:p>
            <a:r>
              <a:rPr lang="en-GB" smtClean="0"/>
              <a:t>Taliban</a:t>
            </a:r>
          </a:p>
          <a:p>
            <a:endParaRPr lang="en-GB" smtClean="0"/>
          </a:p>
        </p:txBody>
      </p:sp>
      <p:pic>
        <p:nvPicPr>
          <p:cNvPr id="8194" name="Picture 2"/>
          <p:cNvPicPr>
            <a:picLocks noGrp="1" noChangeAspect="1" noChangeArrowheads="1"/>
          </p:cNvPicPr>
          <p:nvPr>
            <p:ph sz="half" idx="1"/>
          </p:nvPr>
        </p:nvPicPr>
        <p:blipFill>
          <a:blip r:embed="rId3"/>
          <a:srcRect/>
          <a:stretch>
            <a:fillRect/>
          </a:stretch>
        </p:blipFill>
        <p:spPr bwMode="auto">
          <a:xfrm>
            <a:off x="1000100" y="1928802"/>
            <a:ext cx="1228725" cy="923925"/>
          </a:xfrm>
          <a:prstGeom prst="rect">
            <a:avLst/>
          </a:prstGeom>
          <a:noFill/>
          <a:ln w="9525">
            <a:noFill/>
            <a:miter lim="800000"/>
            <a:headEnd/>
            <a:tailEnd/>
          </a:ln>
          <a:effectLst/>
        </p:spPr>
      </p:pic>
      <p:pic>
        <p:nvPicPr>
          <p:cNvPr id="8195" name="Picture 3"/>
          <p:cNvPicPr>
            <a:picLocks noChangeAspect="1" noChangeArrowheads="1"/>
          </p:cNvPicPr>
          <p:nvPr/>
        </p:nvPicPr>
        <p:blipFill>
          <a:blip r:embed="rId4"/>
          <a:srcRect/>
          <a:stretch>
            <a:fillRect/>
          </a:stretch>
        </p:blipFill>
        <p:spPr bwMode="auto">
          <a:xfrm>
            <a:off x="357158" y="3357562"/>
            <a:ext cx="2143140" cy="1571636"/>
          </a:xfrm>
          <a:prstGeom prst="rect">
            <a:avLst/>
          </a:prstGeom>
          <a:noFill/>
          <a:ln w="9525">
            <a:noFill/>
            <a:miter lim="800000"/>
            <a:headEnd/>
            <a:tailEnd/>
          </a:ln>
          <a:effectLst/>
        </p:spPr>
      </p:pic>
      <p:pic>
        <p:nvPicPr>
          <p:cNvPr id="8196" name="Picture 4"/>
          <p:cNvPicPr>
            <a:picLocks noChangeAspect="1" noChangeArrowheads="1"/>
          </p:cNvPicPr>
          <p:nvPr/>
        </p:nvPicPr>
        <p:blipFill>
          <a:blip r:embed="rId5"/>
          <a:srcRect/>
          <a:stretch>
            <a:fillRect/>
          </a:stretch>
        </p:blipFill>
        <p:spPr bwMode="auto">
          <a:xfrm>
            <a:off x="2857488" y="2428868"/>
            <a:ext cx="1019175" cy="1181100"/>
          </a:xfrm>
          <a:prstGeom prst="rect">
            <a:avLst/>
          </a:prstGeom>
          <a:noFill/>
          <a:ln w="9525">
            <a:noFill/>
            <a:miter lim="800000"/>
            <a:headEnd/>
            <a:tailEnd/>
          </a:ln>
          <a:effectLst/>
        </p:spPr>
      </p:pic>
      <p:pic>
        <p:nvPicPr>
          <p:cNvPr id="8197" name="Picture 5"/>
          <p:cNvPicPr>
            <a:picLocks noChangeAspect="1" noChangeArrowheads="1"/>
          </p:cNvPicPr>
          <p:nvPr/>
        </p:nvPicPr>
        <p:blipFill>
          <a:blip r:embed="rId6"/>
          <a:srcRect/>
          <a:stretch>
            <a:fillRect/>
          </a:stretch>
        </p:blipFill>
        <p:spPr bwMode="auto">
          <a:xfrm>
            <a:off x="2357422" y="4857760"/>
            <a:ext cx="1804991" cy="12144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criticisms</a:t>
            </a:r>
            <a:endParaRPr lang="en-GB" dirty="0"/>
          </a:p>
        </p:txBody>
      </p:sp>
      <p:sp>
        <p:nvSpPr>
          <p:cNvPr id="3" name="Content Placeholder 2"/>
          <p:cNvSpPr>
            <a:spLocks noGrp="1"/>
          </p:cNvSpPr>
          <p:nvPr>
            <p:ph sz="quarter" idx="1"/>
          </p:nvPr>
        </p:nvSpPr>
        <p:spPr/>
        <p:txBody>
          <a:bodyPr/>
          <a:lstStyle/>
          <a:p>
            <a:r>
              <a:rPr lang="en-GB" dirty="0" smtClean="0"/>
              <a:t>Secularisation</a:t>
            </a:r>
          </a:p>
          <a:p>
            <a:r>
              <a:rPr lang="en-GB" dirty="0" smtClean="0"/>
              <a:t>Liberation theology</a:t>
            </a:r>
          </a:p>
          <a:p>
            <a:r>
              <a:rPr lang="en-GB" dirty="0" smtClean="0"/>
              <a:t>‘false class consciousness’ cannot be falsified</a:t>
            </a:r>
          </a:p>
          <a:p>
            <a:r>
              <a:rPr lang="en-GB" dirty="0" smtClean="0"/>
              <a:t>Neo-Marxists and religion as a vehicle for social change and ‘class consciousness’</a:t>
            </a:r>
            <a:endParaRPr lang="en-GB"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137</TotalTime>
  <Words>294</Words>
  <Application>Microsoft Office PowerPoint</Application>
  <PresentationFormat>On-screen Show (4:3)</PresentationFormat>
  <Paragraphs>68</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Civic</vt:lpstr>
      <vt:lpstr>FUNCTIONALISM</vt:lpstr>
      <vt:lpstr>Slide 2</vt:lpstr>
      <vt:lpstr>Slide 3</vt:lpstr>
      <vt:lpstr>PARSONS</vt:lpstr>
      <vt:lpstr>BELLAH</vt:lpstr>
      <vt:lpstr>MARXISM</vt:lpstr>
      <vt:lpstr>The Opium of the people………</vt:lpstr>
      <vt:lpstr>examples</vt:lpstr>
      <vt:lpstr>criticisms</vt:lpstr>
      <vt:lpstr>FEMINISM</vt:lpstr>
      <vt:lpstr>Freedom or oppression?</vt:lpstr>
      <vt:lpstr>POSTMODERNISM</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Rach</dc:creator>
  <cp:lastModifiedBy>Rach</cp:lastModifiedBy>
  <cp:revision>12</cp:revision>
  <dcterms:created xsi:type="dcterms:W3CDTF">2009-12-20T18:07:08Z</dcterms:created>
  <dcterms:modified xsi:type="dcterms:W3CDTF">2009-12-21T16:02:09Z</dcterms:modified>
</cp:coreProperties>
</file>